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450" r:id="rId2"/>
    <p:sldId id="762" r:id="rId3"/>
    <p:sldId id="778" r:id="rId4"/>
    <p:sldId id="779" r:id="rId5"/>
    <p:sldId id="780" r:id="rId6"/>
    <p:sldId id="781" r:id="rId7"/>
    <p:sldId id="782" r:id="rId8"/>
    <p:sldId id="783" r:id="rId9"/>
    <p:sldId id="784" r:id="rId10"/>
    <p:sldId id="785" r:id="rId11"/>
    <p:sldId id="786" r:id="rId12"/>
    <p:sldId id="787" r:id="rId13"/>
    <p:sldId id="788" r:id="rId14"/>
    <p:sldId id="789" r:id="rId15"/>
    <p:sldId id="790" r:id="rId16"/>
    <p:sldId id="791" r:id="rId17"/>
    <p:sldId id="792" r:id="rId18"/>
    <p:sldId id="793" r:id="rId19"/>
    <p:sldId id="794" r:id="rId20"/>
    <p:sldId id="795" r:id="rId21"/>
    <p:sldId id="796" r:id="rId22"/>
    <p:sldId id="797" r:id="rId23"/>
    <p:sldId id="798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93" autoAdjust="0"/>
    <p:restoredTop sz="92314" autoAdjust="0"/>
  </p:normalViewPr>
  <p:slideViewPr>
    <p:cSldViewPr snapToGrid="0" snapToObjects="1">
      <p:cViewPr varScale="1">
        <p:scale>
          <a:sx n="201" d="100"/>
          <a:sy n="201" d="100"/>
        </p:scale>
        <p:origin x="154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11/1/20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11/1/20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Morning everyone</a:t>
            </a:r>
          </a:p>
          <a:p>
            <a:endParaRPr lang="en-US" dirty="0"/>
          </a:p>
          <a:p>
            <a:r>
              <a:rPr lang="en-US" dirty="0"/>
              <a:t>Today we are looking into control flow in C++.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11/1/20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11/1/20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11/1/20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11/1/20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11/1/20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11/1/20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11/1/20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tsung-wei-huang/cs1410-40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32" y="569799"/>
            <a:ext cx="7980533" cy="2221397"/>
          </a:xfrm>
        </p:spPr>
        <p:txBody>
          <a:bodyPr/>
          <a:lstStyle/>
          <a:p>
            <a:r>
              <a:rPr lang="en-US" sz="4800" dirty="0"/>
              <a:t>Lecture 18: Classes – Part 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F20315-DE39-3449-AB66-64DCADCD28A4}"/>
              </a:ext>
            </a:extLst>
          </p:cNvPr>
          <p:cNvSpPr txBox="1"/>
          <p:nvPr/>
        </p:nvSpPr>
        <p:spPr>
          <a:xfrm>
            <a:off x="581732" y="1885599"/>
            <a:ext cx="7833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Class page: </a:t>
            </a:r>
            <a:r>
              <a:rPr lang="en-US" sz="2400" dirty="0">
                <a:hlinkClick r:id="rId4"/>
              </a:rPr>
              <a:t>https://github.com/tsung-wei-huang/cs1410-40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A7A2B8-5641-9A4E-B0FC-F1C86EE28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5AFE72-07D2-0E4B-8E28-3D4D1995C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Class</a:t>
            </a:r>
          </a:p>
        </p:txBody>
      </p:sp>
      <p:pic>
        <p:nvPicPr>
          <p:cNvPr id="5" name="Picture 1" descr="cpphtp7LOV_09slides_Page_06.png">
            <a:extLst>
              <a:ext uri="{FF2B5EF4-FFF2-40B4-BE49-F238E27FC236}">
                <a16:creationId xmlns:a16="http://schemas.microsoft.com/office/drawing/2014/main" id="{947592B5-A048-AF4D-A5CC-02636A7C5AE1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84" b="14018"/>
          <a:stretch/>
        </p:blipFill>
        <p:spPr bwMode="auto">
          <a:xfrm>
            <a:off x="539552" y="908720"/>
            <a:ext cx="7827836" cy="5088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6574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219B58-12A4-004D-A039-97F920F5E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3296D8-8B32-5F4F-BEDE-24759A690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0EFAB-E867-1E4E-961B-D9790B844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158019"/>
          </a:xfrm>
        </p:spPr>
        <p:txBody>
          <a:bodyPr>
            <a:normAutofit fontScale="925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Before creating a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object, we must tell the compiler what member functions and data members belong to the class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A process known as </a:t>
            </a:r>
            <a:r>
              <a:rPr lang="en-US" altLang="zh-TW" sz="2200" dirty="0">
                <a:solidFill>
                  <a:srgbClr val="0000FF"/>
                </a:solidFill>
                <a:latin typeface="Times New Roman" panose="02020603050405020304" pitchFamily="18" charset="0"/>
              </a:rPr>
              <a:t>defining the class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class definition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8–19) begins with keyword </a:t>
            </a:r>
            <a:r>
              <a:rPr lang="en-US" altLang="zh-TW" sz="2500" dirty="0">
                <a:solidFill>
                  <a:srgbClr val="0000FF"/>
                </a:solidFill>
                <a:latin typeface="LucidaSansTypewriter" pitchFamily="49" charset="0"/>
              </a:rPr>
              <a:t>class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followed by the class name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 8).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By convention, the name of a class begins with a capital letter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subsequent word in the class name begins with a capital letter.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capitalization style is often referred to as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camel case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Every class’s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body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is enclosed in a pair of left and right braces (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{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}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), as in lines 8 and 19.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class definition terminates with a semicolon (line 19).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08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D7A124-0F4A-B847-AB11-E1A5C6D4A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5A34A3-0080-4043-907A-ABC9C8129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DC83FA-AB07-2A4E-A830-E2AE7B2C2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Line 10 contains 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access-specifier label </a:t>
            </a:r>
            <a:r>
              <a:rPr lang="en-US" altLang="zh-TW" sz="2400" dirty="0">
                <a:solidFill>
                  <a:srgbClr val="0000FF"/>
                </a:solidFill>
                <a:latin typeface="LucidaSansTypewriter" pitchFamily="49" charset="0"/>
              </a:rPr>
              <a:t>public: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Access specifiers are always followed by a colon (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: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).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These functions appear after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public: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are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member functions of the class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Also known as the interface of the class.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We provide four public member functions in class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—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printUniversal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printStandard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These services allow the client code to interact with an object of the class to manipulate the class’s data..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We’ll soon see that classes can have non-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functions as well.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432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05951B-E4AD-124C-A992-CFC29D42E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B38260-83E0-874C-B228-7213AA123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D998D-DFCF-2F4E-B83A-83CDD6E0C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Lines 16–18 declare three integer members to represent the hour, minute and second, respectively.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These declarations appear after the access-specifier label </a:t>
            </a:r>
            <a:r>
              <a:rPr lang="en-US" altLang="zh-TW" sz="2100" dirty="0">
                <a:solidFill>
                  <a:srgbClr val="0000FF"/>
                </a:solidFill>
                <a:latin typeface="LucidaSansTypewriter" pitchFamily="49" charset="0"/>
              </a:rPr>
              <a:t>private: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Variables or functions declared after access specifier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(and before the next access specifier) are accessible only to member functions of the class for which they’re declared.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Cannot be accessed by functions outside the class (such as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).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Normally, data members are listed in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portion of a class and member functions are listed in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portion.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Declaring data members with access specifier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is known as </a:t>
            </a:r>
            <a:r>
              <a:rPr lang="en-US" altLang="zh-TW" sz="2100" dirty="0">
                <a:solidFill>
                  <a:srgbClr val="0000FF"/>
                </a:solidFill>
                <a:latin typeface="Times New Roman" panose="02020603050405020304" pitchFamily="18" charset="0"/>
              </a:rPr>
              <a:t>data hiding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It’s possible to have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functions and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data, as we’ll see later. 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510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05951B-E4AD-124C-A992-CFC29D42E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B38260-83E0-874C-B228-7213AA123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D998D-DFCF-2F4E-B83A-83CDD6E0C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member function with the same name as the class is called a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constructor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is a special member function that initializes the data members of a class object.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 class’s constructor is called when a program creates an object of that class.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If a class does not explicitly include a constructor, the compiler provides a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default constructor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 constructor with no parameters and no actions.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It’s common to have several constructors for a class, enabling objects to be initialized several ways.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Constructors cannot specify a return type.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86448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05951B-E4AD-124C-A992-CFC29D42E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B38260-83E0-874C-B228-7213AA123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D998D-DFCF-2F4E-B83A-83CDD6E0C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constructor (lines 23–26) initializes the data members to 0—the universal-time equivalent of 12 AM.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Called when the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is created</a:t>
            </a:r>
            <a:r>
              <a:rPr lang="zh-TW" altLang="en-US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to ensure that the object begins in a consistent state.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Invalid values cannot be stored in the data members of a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object, because all subsequent attempts by a client to modify the data members are scrutinized by function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It’s strongly recommended that these data members be initialized by the class’s constructor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Private data members cannot be initialized directly.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Data members can also be assigned values by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’s other member functions.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568963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05951B-E4AD-124C-A992-CFC29D42E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B38260-83E0-874C-B228-7213AA123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D998D-DFCF-2F4E-B83A-83CDD6E0C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30–35) is a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function that declares three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parameters and uses them to set the time.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 conditional expression tests each argument to determine whether the value is in a specified range.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In class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, invalid values are set to zero to ensure that the object’s data values are always kept in range.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Even if the provided arguments were incorrect.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 value passed to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is a correct value if it’s in the allowed range for the member it’s initializing.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Ex: any number in the range 0–23 would be a correct value for the </a:t>
            </a:r>
            <a:r>
              <a:rPr lang="en-US" altLang="zh-TW" sz="2200" dirty="0">
                <a:solidFill>
                  <a:srgbClr val="000000"/>
                </a:solidFill>
                <a:latin typeface="Lucida Console" panose="020B0609040504020204" pitchFamily="49" charset="0"/>
              </a:rPr>
              <a:t>hour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8815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5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printUniversal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38–42) takes no arguments and outputs the time in universal-time format (e.g., 13:27:06).</a:t>
            </a:r>
          </a:p>
          <a:p>
            <a:pPr>
              <a:lnSpc>
                <a:spcPct val="95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Parameterized stream manipulator </a:t>
            </a:r>
            <a:r>
              <a:rPr lang="en-US" altLang="zh-TW" sz="2400" dirty="0" err="1">
                <a:solidFill>
                  <a:srgbClr val="0000FF"/>
                </a:solidFill>
                <a:latin typeface="LucidaSansTypewriter" pitchFamily="49" charset="0"/>
              </a:rPr>
              <a:t>setfill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specifies 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fill character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that appear to the left of the digits in the number.</a:t>
            </a:r>
          </a:p>
          <a:p>
            <a:pPr lvl="1">
              <a:lnSpc>
                <a:spcPct val="95000"/>
              </a:lnSpc>
              <a:spcBef>
                <a:spcPts val="5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If the number being output fills the specified field, the fill character will not be displayed.</a:t>
            </a:r>
          </a:p>
          <a:p>
            <a:pPr>
              <a:lnSpc>
                <a:spcPct val="95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Once the fill character is specified with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setfill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it applies for all subsequent values (i.e.,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setfill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is a “sticky” setting).</a:t>
            </a:r>
          </a:p>
          <a:p>
            <a:pPr lvl="1">
              <a:lnSpc>
                <a:spcPct val="95000"/>
              </a:lnSpc>
              <a:spcBef>
                <a:spcPts val="5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is in contrast to </a:t>
            </a:r>
            <a:r>
              <a:rPr lang="en-US" altLang="zh-TW" sz="21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setw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, which applies only to the next value. </a:t>
            </a:r>
          </a:p>
          <a:p>
            <a:pPr>
              <a:lnSpc>
                <a:spcPct val="95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printStandard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45–50) takes no arguments and outputs the date in standard-time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 (e.g., 1:27:06 PM).</a:t>
            </a:r>
          </a:p>
          <a:p>
            <a:pPr>
              <a:lnSpc>
                <a:spcPct val="95000"/>
              </a:lnSpc>
              <a:spcBef>
                <a:spcPts val="500"/>
              </a:spcBef>
            </a:pP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setfill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('0')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is used to format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minute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second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as two digit values with leading zeros if necessary.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38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member-function name in the function headers (lines 23, 30, 38 and 45) is preceded by the class name and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::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which is known as 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binary scope resolution operator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“ties” each member function to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class definition.</a:t>
            </a:r>
          </a:p>
          <a:p>
            <a:pPr lvl="1"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After “tied” to the class, it is still within that </a:t>
            </a:r>
            <a:r>
              <a:rPr lang="en-US" altLang="zh-TW" sz="2100" dirty="0">
                <a:solidFill>
                  <a:srgbClr val="0000FF"/>
                </a:solidFill>
                <a:latin typeface="Times New Roman" panose="02020603050405020304" pitchFamily="18" charset="0"/>
              </a:rPr>
              <a:t>class’s scope.</a:t>
            </a:r>
            <a:endParaRPr lang="en-US" altLang="zh-TW" sz="21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Without “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Time::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” preceding each function name, these functions would not be recognized by the compiler as member functions of class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endParaRPr lang="en-US" altLang="zh-TW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compiler would consider them as global functions, like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Such functions cannot access class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’s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data or call its member functions, without specifying an object.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50720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Typically, you cannot call a member function of a class until you create an object of that class.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Line 54 creates an object of class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called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 variable’s type is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compiler does not automatically know what type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is—it’s a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user-defined type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We tell the compiler what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is by including the class definition.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class you create becomes a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new type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that can be used to create objects.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Can be used in object, array, pointer and reference declarations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When the object is instantiated (line 54),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constructor is called to initialize each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data member to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0697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42762E-E24C-8046-9CFB-E4B514FAC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2933C8-9FAD-CA4F-B9D1-F63BFEFBA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861DA-93A2-6C41-820C-A8FE74F5E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You’ll begin writing programs that employ the basic concepts of object-oriented programming.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Typically, programs consist of function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one or more classes, each containing data members and member functions. 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this chapter, we develop a simple, well-engineered framework for organizing object-oriented programs. </a:t>
            </a:r>
          </a:p>
        </p:txBody>
      </p:sp>
    </p:spTree>
    <p:extLst>
      <p:ext uri="{BB962C8B-B14F-4D97-AF65-F5344CB8AC3E}">
        <p14:creationId xmlns:p14="http://schemas.microsoft.com/office/powerpoint/2010/main" val="1187538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Lines 58 and 60 print the time in universal and standard formats to confirm the values of data members.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These two member-function calls each use variable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followed by 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dot operator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</a:t>
            </a:r>
            <a:r>
              <a:rPr lang="en-US" altLang="zh-TW" sz="2400" dirty="0">
                <a:solidFill>
                  <a:srgbClr val="0000FF"/>
                </a:solidFill>
                <a:latin typeface="LucidaSansTypewriter" pitchFamily="49" charset="0"/>
              </a:rPr>
              <a:t>.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), the function name and an empty set of parentheses.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At the beginning of line 58, “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t.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” indicates that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should use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that was created in line 54.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empty parentheses indicate that member function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printUniversal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does not require additional data to perform its task.</a:t>
            </a:r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95565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Note that the data members </a:t>
            </a:r>
            <a:r>
              <a:rPr lang="en-US" altLang="zh-TW" sz="2300" dirty="0">
                <a:solidFill>
                  <a:srgbClr val="000000"/>
                </a:solidFill>
                <a:latin typeface="Lucida Console" panose="020B0609040504020204" pitchFamily="49" charset="0"/>
              </a:rPr>
              <a:t>hour</a:t>
            </a: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300" dirty="0">
                <a:solidFill>
                  <a:srgbClr val="000000"/>
                </a:solidFill>
                <a:latin typeface="Lucida Console" panose="020B0609040504020204" pitchFamily="49" charset="0"/>
              </a:rPr>
              <a:t>minute</a:t>
            </a: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300" dirty="0">
                <a:solidFill>
                  <a:srgbClr val="000000"/>
                </a:solidFill>
                <a:latin typeface="Lucida Console" panose="020B0609040504020204" pitchFamily="49" charset="0"/>
              </a:rPr>
              <a:t>second</a:t>
            </a: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16–18) are preceded by the </a:t>
            </a:r>
            <a:r>
              <a:rPr lang="en-US" altLang="zh-TW" sz="23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access specifier.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private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data members are not accessible outside the class.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philosophy here is that the data representation used within the class is of no concern to the class’s clients.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For example, the class can represent the time internally as the number of seconds since midnight.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Clients could use the same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functions and get the same results without being aware of this.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implementation of a class is said “</a:t>
            </a:r>
            <a:r>
              <a:rPr lang="en-US" altLang="zh-TW" sz="2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hidden from its clients”.</a:t>
            </a:r>
          </a:p>
          <a:p>
            <a:pPr>
              <a:lnSpc>
                <a:spcPct val="95000"/>
              </a:lnSpc>
            </a:pP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Classes simplify programming because the user of the class object need only be concerned with the operations encapsulated in the object.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799825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185C61-5A81-0C40-B6E9-026FA369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38873-F9E5-274E-83F5-78D6285E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Debrief: 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2583F-72FB-ED40-A1AB-A19400227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printUniversal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printStandard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functions take no arguments, because these member functions implicitly know that they’re to print the data members of the particular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for which they’re invoked.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can make member function calls more concise than conventional function calls in procedural programming.</a:t>
            </a:r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068919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C1BC2B-F1F0-AC48-9C3E-635DD0A5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887DB9-661C-304B-85B5-357B1A099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E4E7F2-736A-AB41-9540-DBC12F91E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 – fundamental to object-oriented programming</a:t>
            </a:r>
          </a:p>
          <a:p>
            <a:pPr lvl="1"/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Such software reuse can greatly enhance productivity and simplify code maintenance.</a:t>
            </a:r>
            <a:endParaRPr lang="zh-TW" alt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005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ADF0E0-86E6-8F4A-8A56-6DB571DFE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749C04-777F-7C44-9369-76972F7F6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4C3BC-C4B0-0C45-A293-9BE0C6671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 lnSpcReduction="100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Let’s begin with a simple analogy to help you understand what C++ “class” is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Suppose you want to drive a car and make it go faster by pressing down on its accelerator pedal.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What must happen before you can do this? Well, before you can drive a car, someone has to </a:t>
            </a:r>
            <a:r>
              <a:rPr lang="en-US" altLang="zh-TW" sz="2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design it and build it.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a sense, the pedal “hides” the complex mechanisms that actually make the car go faster.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People with little or no knowledge of how cars are engineered can drive a car easily, simply by using the user-friendly “interfaces” to the car’s complex internal mechanisms. 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Accelerator pedal, brake pedal, steering wheel, transmission shifting …</a:t>
            </a:r>
          </a:p>
          <a:p>
            <a:pPr marL="0" indent="0">
              <a:lnSpc>
                <a:spcPct val="95000"/>
              </a:lnSpc>
              <a:spcBef>
                <a:spcPts val="600"/>
              </a:spcBef>
              <a:buNone/>
            </a:pPr>
            <a:endParaRPr lang="en-US" altLang="zh-TW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936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C5F2B2-DCE9-4D49-A0F2-07CD0AE78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B84A34E-2955-4A40-9AC3-446AAA88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CE602F-EE56-7F43-959A-57FE2DD1A6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162006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Unfortunately, you cannot drive the engineering drawings of a car—so before you can drive a car, it must be built from the engineering drawings that describe it.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 completed car will have an </a:t>
            </a:r>
            <a:r>
              <a:rPr lang="en-US" altLang="zh-TW" sz="2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actual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accelerator pedal to make the car go faster.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But even that’s not enough—the car will not accelerate on its own, so the driver must press the accelerator pedal to tell the car to go faster.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C++ software engineering, we use “class” to represent the abstraction</a:t>
            </a:r>
          </a:p>
          <a:p>
            <a:pPr lvl="1">
              <a:spcBef>
                <a:spcPts val="6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Pedal =&gt; function; you don’t need to know how the function is implemented but what it is offering you 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58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728D6F-1FBC-E14A-944C-D4738EDD3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F2C04C-2D7B-8B49-A4EB-AD590AD75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Classes, Objects, and Members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AB3449-17E1-C84A-BF98-631C7976B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308056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Now let’s use our car example to introduce the key object-oriented programming concepts of this section.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Performing a task in a program requires a function.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C++, we create a program unit called a </a:t>
            </a:r>
            <a:r>
              <a:rPr lang="en-US" altLang="zh-TW" sz="2400" i="1" dirty="0">
                <a:solidFill>
                  <a:srgbClr val="0000FF"/>
                </a:solidFill>
                <a:latin typeface="Times New Roman" panose="02020603050405020304" pitchFamily="18" charset="0"/>
              </a:rPr>
              <a:t>class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to house a function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 function belonging to a class is called a member function.</a:t>
            </a:r>
          </a:p>
          <a:p>
            <a:pPr lvl="2">
              <a:lnSpc>
                <a:spcPct val="95000"/>
              </a:lnSpc>
              <a:spcBef>
                <a:spcPts val="600"/>
              </a:spcBef>
            </a:pPr>
            <a:r>
              <a:rPr lang="en-US" altLang="zh-TW" sz="1700" dirty="0">
                <a:solidFill>
                  <a:srgbClr val="000000"/>
                </a:solidFill>
                <a:latin typeface="Times New Roman" panose="02020603050405020304" pitchFamily="18" charset="0"/>
              </a:rPr>
              <a:t>class =&gt; car 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function describes the actually performed operations.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In a class, you provide one or more member functions that are designed to perform the class’s tasks.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function hides from its user the complex tasks.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Just as the accelerator pedal of a car hides from the driver the complex mechanisms of making the car go faster.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44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0CBB09-93D4-4646-A203-BE75CEB31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DB2F27-09CC-684B-A644-F127C6936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D4439-DBEE-F341-937B-55D0A0161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We begin with an example (next page) that consists of class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8–19), which represents the time of day in 24-hour clock format, the class’s member functions (lines 23–50) and a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function (lines 52–79) that creates and manipulates a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object.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uses this object and its member functions to set and display the time in both 24-hour and 12-hour formats.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633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A0361E-1ADD-E246-BD9C-49D89381C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953497-1AE3-7046-B5EB-2CAF53993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Class</a:t>
            </a:r>
          </a:p>
        </p:txBody>
      </p:sp>
      <p:pic>
        <p:nvPicPr>
          <p:cNvPr id="5" name="Picture 1" descr="cpphtp7LOV_09slides_Page_03.png">
            <a:extLst>
              <a:ext uri="{FF2B5EF4-FFF2-40B4-BE49-F238E27FC236}">
                <a16:creationId xmlns:a16="http://schemas.microsoft.com/office/drawing/2014/main" id="{16440B2F-FC40-8542-9B2D-9E9BBE310037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84" b="24776"/>
          <a:stretch/>
        </p:blipFill>
        <p:spPr bwMode="auto">
          <a:xfrm>
            <a:off x="107504" y="878146"/>
            <a:ext cx="8813800" cy="5012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F4A6F9F-0B2F-8D41-8A39-945FB80AAC74}"/>
              </a:ext>
            </a:extLst>
          </p:cNvPr>
          <p:cNvSpPr/>
          <p:nvPr/>
        </p:nvSpPr>
        <p:spPr>
          <a:xfrm>
            <a:off x="1148316" y="1446027"/>
            <a:ext cx="2626242" cy="2339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866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27C258-DAA7-E142-B7C4-591D0F484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D79B866-DCDD-494F-8354-11B11DCAF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Class</a:t>
            </a:r>
          </a:p>
        </p:txBody>
      </p:sp>
      <p:pic>
        <p:nvPicPr>
          <p:cNvPr id="5" name="Picture 1" descr="cpphtp7LOV_09slides_Page_04.png">
            <a:extLst>
              <a:ext uri="{FF2B5EF4-FFF2-40B4-BE49-F238E27FC236}">
                <a16:creationId xmlns:a16="http://schemas.microsoft.com/office/drawing/2014/main" id="{F5A7F838-21FD-8947-A68F-2FDD43784A96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84" b="15298"/>
          <a:stretch/>
        </p:blipFill>
        <p:spPr bwMode="auto">
          <a:xfrm>
            <a:off x="323528" y="846139"/>
            <a:ext cx="8208912" cy="525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1568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19BA5-D0B9-EC47-BBCB-FF9C1A5A0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D755723-BE44-4B44-AFAF-4487F9765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Class</a:t>
            </a:r>
          </a:p>
        </p:txBody>
      </p:sp>
      <p:pic>
        <p:nvPicPr>
          <p:cNvPr id="5" name="Picture 1" descr="cpphtp7LOV_09slides_Page_05.png">
            <a:extLst>
              <a:ext uri="{FF2B5EF4-FFF2-40B4-BE49-F238E27FC236}">
                <a16:creationId xmlns:a16="http://schemas.microsoft.com/office/drawing/2014/main" id="{93F0E052-1037-4148-B0EA-80F92BBC21DB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84" b="15332"/>
          <a:stretch/>
        </p:blipFill>
        <p:spPr bwMode="auto">
          <a:xfrm>
            <a:off x="539552" y="980728"/>
            <a:ext cx="7736189" cy="4952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25745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6180</TotalTime>
  <Words>1936</Words>
  <Application>Microsoft Macintosh PowerPoint</Application>
  <PresentationFormat>On-screen Show (4:3)</PresentationFormat>
  <Paragraphs>156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LucidaSansTypewriter</vt:lpstr>
      <vt:lpstr>San serif</vt:lpstr>
      <vt:lpstr>San serif</vt:lpstr>
      <vt:lpstr>Sen sarif</vt:lpstr>
      <vt:lpstr>Arial</vt:lpstr>
      <vt:lpstr>Calibri</vt:lpstr>
      <vt:lpstr>Lucida Console</vt:lpstr>
      <vt:lpstr>Times New Roman</vt:lpstr>
      <vt:lpstr>Wingdings</vt:lpstr>
      <vt:lpstr>Office Theme</vt:lpstr>
      <vt:lpstr>Lecture 18: Classes – Part I</vt:lpstr>
      <vt:lpstr>Introduction</vt:lpstr>
      <vt:lpstr>Example</vt:lpstr>
      <vt:lpstr>Example</vt:lpstr>
      <vt:lpstr>Classes, Objects, and Members</vt:lpstr>
      <vt:lpstr>Time Class</vt:lpstr>
      <vt:lpstr>Time Class</vt:lpstr>
      <vt:lpstr>Time Class</vt:lpstr>
      <vt:lpstr>Time Class</vt:lpstr>
      <vt:lpstr>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Debrief: Time Class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Huang, Tsung-Wei</cp:lastModifiedBy>
  <cp:revision>715</cp:revision>
  <dcterms:created xsi:type="dcterms:W3CDTF">2020-01-09T06:22:26Z</dcterms:created>
  <dcterms:modified xsi:type="dcterms:W3CDTF">2020-11-02T02:38:16Z</dcterms:modified>
</cp:coreProperties>
</file>